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50"/>
  </p:notesMasterIdLst>
  <p:sldIdLst>
    <p:sldId id="256" r:id="rId2"/>
    <p:sldId id="285" r:id="rId3"/>
    <p:sldId id="287" r:id="rId4"/>
    <p:sldId id="288" r:id="rId5"/>
    <p:sldId id="289" r:id="rId6"/>
    <p:sldId id="290" r:id="rId7"/>
    <p:sldId id="291" r:id="rId8"/>
    <p:sldId id="292" r:id="rId9"/>
    <p:sldId id="293" r:id="rId10"/>
    <p:sldId id="294" r:id="rId11"/>
    <p:sldId id="295" r:id="rId12"/>
    <p:sldId id="298" r:id="rId13"/>
    <p:sldId id="296" r:id="rId14"/>
    <p:sldId id="297" r:id="rId15"/>
    <p:sldId id="301" r:id="rId16"/>
    <p:sldId id="299" r:id="rId17"/>
    <p:sldId id="300" r:id="rId18"/>
    <p:sldId id="302" r:id="rId19"/>
    <p:sldId id="305" r:id="rId20"/>
    <p:sldId id="306" r:id="rId21"/>
    <p:sldId id="303" r:id="rId22"/>
    <p:sldId id="304" r:id="rId23"/>
    <p:sldId id="310" r:id="rId24"/>
    <p:sldId id="309" r:id="rId25"/>
    <p:sldId id="312" r:id="rId26"/>
    <p:sldId id="314" r:id="rId27"/>
    <p:sldId id="311" r:id="rId28"/>
    <p:sldId id="308" r:id="rId29"/>
    <p:sldId id="329" r:id="rId30"/>
    <p:sldId id="307" r:id="rId31"/>
    <p:sldId id="317" r:id="rId32"/>
    <p:sldId id="316" r:id="rId33"/>
    <p:sldId id="318" r:id="rId34"/>
    <p:sldId id="328" r:id="rId35"/>
    <p:sldId id="319" r:id="rId36"/>
    <p:sldId id="320" r:id="rId37"/>
    <p:sldId id="330" r:id="rId38"/>
    <p:sldId id="331" r:id="rId39"/>
    <p:sldId id="332" r:id="rId40"/>
    <p:sldId id="333" r:id="rId41"/>
    <p:sldId id="321" r:id="rId42"/>
    <p:sldId id="315" r:id="rId43"/>
    <p:sldId id="322" r:id="rId44"/>
    <p:sldId id="323" r:id="rId45"/>
    <p:sldId id="326" r:id="rId46"/>
    <p:sldId id="325" r:id="rId47"/>
    <p:sldId id="324" r:id="rId48"/>
    <p:sldId id="327" r:id="rId49"/>
  </p:sldIdLst>
  <p:sldSz cx="9144000" cy="5143500" type="screen16x9"/>
  <p:notesSz cx="6858000" cy="9144000"/>
  <p:embeddedFontLst>
    <p:embeddedFont>
      <p:font typeface="Roboto Slab" panose="02010600030101010101" charset="0"/>
      <p:regular r:id="rId51"/>
      <p:bold r:id="rId52"/>
    </p:embeddedFont>
    <p:embeddedFont>
      <p:font typeface="Source Sans Pro" panose="020B0503030403020204" pitchFamily="34" charset="0"/>
      <p:regular r:id="rId53"/>
      <p:bold r:id="rId54"/>
      <p:italic r:id="rId55"/>
      <p:boldItalic r:id="rId56"/>
    </p:embeddedFont>
    <p:embeddedFont>
      <p:font typeface="微软雅黑" panose="020B0503020204020204" pitchFamily="34" charset="-122"/>
      <p:regular r:id="rId57"/>
      <p:bold r:id="rId5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DD35B3C-B5D9-4F78-BDC6-B70BE096FB1E}">
  <a:tblStyle styleId="{9DD35B3C-B5D9-4F78-BDC6-B70BE096FB1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021" autoAdjust="0"/>
  </p:normalViewPr>
  <p:slideViewPr>
    <p:cSldViewPr snapToGrid="0">
      <p:cViewPr varScale="1">
        <p:scale>
          <a:sx n="142" d="100"/>
          <a:sy n="142" d="100"/>
        </p:scale>
        <p:origin x="7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font" Target="fonts/font5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3.fntdata"/><Relationship Id="rId58" Type="http://schemas.openxmlformats.org/officeDocument/2006/relationships/font" Target="fonts/font8.fntdata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6.fntdata"/><Relationship Id="rId8" Type="http://schemas.openxmlformats.org/officeDocument/2006/relationships/slide" Target="slides/slide7.xml"/><Relationship Id="rId51" Type="http://schemas.openxmlformats.org/officeDocument/2006/relationships/font" Target="fonts/font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4.fntdata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7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2.fntdata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772421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73768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27067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157078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13881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96121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56609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188075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44574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86341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826536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266560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456964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824858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471776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9635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250477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68473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659699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943212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749247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79101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670583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525611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470898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062966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716093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343455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474266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157772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304042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34741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377001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23882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42025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604543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13492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626271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317172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442898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8777555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78242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43287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02137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60166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14351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1600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700185" y="1991850"/>
            <a:ext cx="58074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1pPr>
            <a:lvl2pPr lvl="1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2pPr>
            <a:lvl3pPr lvl="2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3pPr>
            <a:lvl4pPr lvl="3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4pPr>
            <a:lvl5pPr lvl="4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5pPr>
            <a:lvl6pPr lvl="5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6pPr>
            <a:lvl7pPr lvl="6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7pPr>
            <a:lvl8pPr lvl="7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8pPr>
            <a:lvl9pPr lvl="8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7337531" y="4630074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7790243" y="4182401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8893253" y="3333348"/>
            <a:ext cx="57600" cy="57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8771302" y="4923775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2386266" y="508134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479460" y="2703980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261540" y="643097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2"/>
          <p:cNvSpPr/>
          <p:nvPr/>
        </p:nvSpPr>
        <p:spPr>
          <a:xfrm>
            <a:off x="507235" y="1080863"/>
            <a:ext cx="192600" cy="192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2"/>
          <p:cNvSpPr/>
          <p:nvPr/>
        </p:nvSpPr>
        <p:spPr>
          <a:xfrm>
            <a:off x="8314019" y="3625322"/>
            <a:ext cx="144300" cy="1440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2"/>
          <p:cNvSpPr/>
          <p:nvPr/>
        </p:nvSpPr>
        <p:spPr>
          <a:xfrm>
            <a:off x="8882858" y="4186761"/>
            <a:ext cx="144300" cy="1440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2"/>
          <p:cNvSpPr/>
          <p:nvPr/>
        </p:nvSpPr>
        <p:spPr>
          <a:xfrm>
            <a:off x="158313" y="1596559"/>
            <a:ext cx="57600" cy="57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2"/>
          <p:cNvSpPr/>
          <p:nvPr/>
        </p:nvSpPr>
        <p:spPr>
          <a:xfrm>
            <a:off x="1396483" y="226428"/>
            <a:ext cx="192600" cy="192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2"/>
          <p:cNvSpPr/>
          <p:nvPr/>
        </p:nvSpPr>
        <p:spPr>
          <a:xfrm>
            <a:off x="617492" y="2000594"/>
            <a:ext cx="57600" cy="57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2"/>
          <p:cNvSpPr/>
          <p:nvPr/>
        </p:nvSpPr>
        <p:spPr>
          <a:xfrm>
            <a:off x="3425273" y="387880"/>
            <a:ext cx="57600" cy="57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2"/>
          <p:cNvSpPr/>
          <p:nvPr/>
        </p:nvSpPr>
        <p:spPr>
          <a:xfrm>
            <a:off x="8014029" y="4567546"/>
            <a:ext cx="192600" cy="192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5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body" idx="1"/>
          </p:nvPr>
        </p:nvSpPr>
        <p:spPr>
          <a:xfrm>
            <a:off x="786150" y="1261700"/>
            <a:ext cx="7571700" cy="35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◎"/>
              <a:defRPr sz="2400"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◉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blipFill>
          <a:blip r:embed="rId5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86150" y="1261700"/>
            <a:ext cx="7571700" cy="35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Source Sans Pro"/>
              <a:buChar char="◎"/>
              <a:defRPr sz="3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○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◉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6" r:id="rId3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png"/><Relationship Id="rId4" Type="http://schemas.openxmlformats.org/officeDocument/2006/relationships/hyperlink" Target="https://gist.github.com/viktorklang/9414163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jp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GqmsQeSzMdw" TargetMode="External"/><Relationship Id="rId3" Type="http://schemas.openxmlformats.org/officeDocument/2006/relationships/image" Target="../media/image90.jpg"/><Relationship Id="rId7" Type="http://schemas.openxmlformats.org/officeDocument/2006/relationships/hyperlink" Target="https://www.infoq.com/presentations/abstract-algebra-analytics/" TargetMode="Externa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batey.info/talks/scala-basics/#/" TargetMode="External"/><Relationship Id="rId5" Type="http://schemas.openxmlformats.org/officeDocument/2006/relationships/hyperlink" Target="https://maxglassie.github.io/2017/08/24/tail-recursion.html" TargetMode="External"/><Relationship Id="rId10" Type="http://schemas.openxmlformats.org/officeDocument/2006/relationships/hyperlink" Target="https://www.youtube.com/watch?v=GWDyIV7Oxyc" TargetMode="External"/><Relationship Id="rId4" Type="http://schemas.openxmlformats.org/officeDocument/2006/relationships/hyperlink" Target="https://github.com/tpolecat/cats-infographic" TargetMode="External"/><Relationship Id="rId9" Type="http://schemas.openxmlformats.org/officeDocument/2006/relationships/hyperlink" Target="https://www.youtube.com/watch?v=4QIgEMvUfIE" TargetMode="Externa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asonqu/fun" TargetMode="Externa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2"/>
          <p:cNvSpPr txBox="1">
            <a:spLocks noGrp="1"/>
          </p:cNvSpPr>
          <p:nvPr>
            <p:ph type="ctrTitle"/>
          </p:nvPr>
        </p:nvSpPr>
        <p:spPr>
          <a:xfrm>
            <a:off x="2255961" y="1251320"/>
            <a:ext cx="4632071" cy="147141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zh-CN" altLang="en-US" sz="4800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程序员撸猫指南</a:t>
            </a:r>
            <a:br>
              <a:rPr lang="en-US" altLang="zh-CN" sz="4000" b="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40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3600" b="0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函数式编程初探</a:t>
            </a:r>
            <a:endParaRPr sz="3600" b="0" dirty="0"/>
          </a:p>
        </p:txBody>
      </p:sp>
      <p:sp>
        <p:nvSpPr>
          <p:cNvPr id="4" name="Google Shape;87;p14">
            <a:extLst>
              <a:ext uri="{FF2B5EF4-FFF2-40B4-BE49-F238E27FC236}">
                <a16:creationId xmlns:a16="http://schemas.microsoft.com/office/drawing/2014/main" id="{3C62070F-50D2-45B2-9018-9CFDF986CBD5}"/>
              </a:ext>
            </a:extLst>
          </p:cNvPr>
          <p:cNvSpPr txBox="1">
            <a:spLocks/>
          </p:cNvSpPr>
          <p:nvPr/>
        </p:nvSpPr>
        <p:spPr>
          <a:xfrm>
            <a:off x="3323262" y="3374916"/>
            <a:ext cx="2497471" cy="665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Source Sans Pro"/>
              <a:buChar char="◎"/>
              <a:defRPr sz="3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○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◉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 algn="ctr">
              <a:buFont typeface="Source Sans Pro"/>
              <a:buNone/>
            </a:pPr>
            <a:r>
              <a:rPr lang="en-US" altLang="zh-CN" sz="2600" dirty="0"/>
              <a:t>jasonqu </a:t>
            </a:r>
            <a:r>
              <a:rPr lang="zh-CN" altLang="en-US" sz="2600" dirty="0"/>
              <a:t>屈国栋</a:t>
            </a:r>
            <a:endParaRPr lang="en-US" sz="26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不变性 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Immutability </a:t>
            </a:r>
            <a:endParaRPr sz="2800" b="1"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pic>
        <p:nvPicPr>
          <p:cNvPr id="11" name="Picture 2" descr="Binary Tree 1">
            <a:extLst>
              <a:ext uri="{FF2B5EF4-FFF2-40B4-BE49-F238E27FC236}">
                <a16:creationId xmlns:a16="http://schemas.microsoft.com/office/drawing/2014/main" id="{B9961205-1688-4FCA-A5DA-86B80A9481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395" y="1215699"/>
            <a:ext cx="3009334" cy="2352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D1A090E7-5396-4636-9452-A02AE2E7D4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14" y="4250731"/>
            <a:ext cx="5170130" cy="499120"/>
          </a:xfrm>
          <a:prstGeom prst="rect">
            <a:avLst/>
          </a:prstGeom>
        </p:spPr>
      </p:pic>
      <p:pic>
        <p:nvPicPr>
          <p:cNvPr id="13" name="Picture 4" descr="Binary Tree 2">
            <a:extLst>
              <a:ext uri="{FF2B5EF4-FFF2-40B4-BE49-F238E27FC236}">
                <a16:creationId xmlns:a16="http://schemas.microsoft.com/office/drawing/2014/main" id="{139ADF7B-C943-412D-992D-6860CBC354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2567" y="1137565"/>
            <a:ext cx="3436167" cy="2980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DDF32F90-7A9C-4AE3-8863-1AC4824D74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21006" y="4245026"/>
            <a:ext cx="3438525" cy="50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4384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Function</a:t>
            </a:r>
            <a:endParaRPr sz="2800" b="1" dirty="0"/>
          </a:p>
        </p:txBody>
      </p:sp>
      <p:sp>
        <p:nvSpPr>
          <p:cNvPr id="111" name="Google Shape;111;p17"/>
          <p:cNvSpPr txBox="1">
            <a:spLocks noGrp="1"/>
          </p:cNvSpPr>
          <p:nvPr>
            <p:ph type="body" idx="1"/>
          </p:nvPr>
        </p:nvSpPr>
        <p:spPr>
          <a:xfrm>
            <a:off x="786150" y="1050659"/>
            <a:ext cx="7571700" cy="35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Java8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内置的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en-US" altLang="zh-CN" sz="1800" dirty="0"/>
              <a:t>Function&lt;T, R&gt;</a:t>
            </a:r>
          </a:p>
          <a:p>
            <a:pPr lvl="1"/>
            <a:r>
              <a:rPr lang="en-US" altLang="zh-CN" sz="1800" dirty="0" err="1"/>
              <a:t>BiFunction</a:t>
            </a:r>
            <a:r>
              <a:rPr lang="en-US" altLang="zh-CN" sz="1800" dirty="0"/>
              <a:t>&lt;T, U, R&gt;</a:t>
            </a:r>
          </a:p>
          <a:p>
            <a:pPr lvl="1"/>
            <a:r>
              <a:rPr lang="en-US" altLang="zh-CN" sz="1800" dirty="0"/>
              <a:t>Consumer&lt;T&gt;</a:t>
            </a:r>
            <a:r>
              <a:rPr lang="zh-CN" altLang="en-US" sz="1800" dirty="0"/>
              <a:t>：</a:t>
            </a:r>
            <a:r>
              <a:rPr lang="en-US" altLang="zh-CN" sz="1800" dirty="0"/>
              <a:t>Function&lt;T, ?&gt;</a:t>
            </a:r>
          </a:p>
          <a:p>
            <a:pPr lvl="1"/>
            <a:r>
              <a:rPr lang="en-US" altLang="zh-CN" sz="1800" dirty="0"/>
              <a:t>Supplier&lt;T&gt;</a:t>
            </a:r>
            <a:r>
              <a:rPr lang="zh-CN" altLang="en-US" sz="1800" dirty="0"/>
              <a:t>：</a:t>
            </a:r>
            <a:r>
              <a:rPr lang="en-US" altLang="zh-CN" sz="1800" dirty="0"/>
              <a:t>Function&lt;?, T&gt;</a:t>
            </a:r>
          </a:p>
          <a:p>
            <a:pPr lvl="1"/>
            <a:r>
              <a:rPr lang="en-US" altLang="zh-CN" sz="1800" dirty="0"/>
              <a:t>Predicate&lt;T&gt;</a:t>
            </a:r>
            <a:r>
              <a:rPr lang="zh-CN" altLang="en-US" sz="1800" dirty="0"/>
              <a:t>：</a:t>
            </a:r>
            <a:r>
              <a:rPr lang="en-US" altLang="zh-CN" sz="1800" dirty="0"/>
              <a:t>Function&lt;T, Boolean&gt;</a:t>
            </a:r>
          </a:p>
          <a:p>
            <a:pPr lvl="1"/>
            <a:r>
              <a:rPr lang="en-US" altLang="zh-CN" sz="1800" dirty="0" err="1"/>
              <a:t>UnaryOperator</a:t>
            </a:r>
            <a:r>
              <a:rPr lang="en-US" altLang="zh-CN" sz="1800" dirty="0"/>
              <a:t>&lt;T&gt;</a:t>
            </a:r>
            <a:r>
              <a:rPr lang="zh-CN" altLang="en-US" sz="1800" dirty="0"/>
              <a:t>：</a:t>
            </a:r>
            <a:r>
              <a:rPr lang="en-US" altLang="zh-CN" sz="1800" dirty="0"/>
              <a:t>Function&lt;T, T&gt;</a:t>
            </a:r>
          </a:p>
          <a:p>
            <a:pPr lvl="1"/>
            <a:r>
              <a:rPr lang="en-US" altLang="zh-CN" sz="1800" dirty="0" err="1"/>
              <a:t>BinaryOperator</a:t>
            </a:r>
            <a:r>
              <a:rPr lang="en-US" altLang="zh-CN" sz="1800" dirty="0"/>
              <a:t>&lt;T&gt;</a:t>
            </a:r>
            <a:r>
              <a:rPr lang="zh-CN" altLang="en-US" sz="1800" dirty="0"/>
              <a:t>：</a:t>
            </a:r>
            <a:r>
              <a:rPr lang="en-US" altLang="zh-CN" sz="1800" dirty="0" err="1"/>
              <a:t>BiFunction</a:t>
            </a:r>
            <a:r>
              <a:rPr lang="en-US" altLang="zh-CN" sz="1800" dirty="0"/>
              <a:t>&lt;T, T, T&gt;</a:t>
            </a:r>
          </a:p>
          <a:p>
            <a:pPr lvl="1"/>
            <a:r>
              <a:rPr lang="en-US" altLang="zh-CN" sz="1800" dirty="0" err="1"/>
              <a:t>BiPredicate</a:t>
            </a:r>
            <a:r>
              <a:rPr lang="en-US" altLang="zh-CN" sz="1800" dirty="0"/>
              <a:t>&lt;T, U&gt;</a:t>
            </a:r>
            <a:r>
              <a:rPr lang="zh-CN" altLang="en-US" sz="1800" dirty="0"/>
              <a:t>：</a:t>
            </a:r>
            <a:r>
              <a:rPr lang="en-US" altLang="zh-CN" sz="1800" dirty="0" err="1"/>
              <a:t>BiFunction</a:t>
            </a:r>
            <a:r>
              <a:rPr lang="en-US" altLang="zh-CN" sz="1800" dirty="0"/>
              <a:t>&lt;T, U, Boolean&gt;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Vavr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/>
            <a:endParaRPr sz="2000"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63EE3FB1-78D3-4FBB-B933-3EBB71F0AC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3242" y="3453773"/>
            <a:ext cx="7037516" cy="144217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18E6DE4-4496-4B28-B195-4CEBE7D9F2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6570" y="1372477"/>
            <a:ext cx="3337814" cy="930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66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Function Composition </a:t>
            </a:r>
            <a:endParaRPr sz="2800" b="1"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5629CE7E-4161-4E6F-9051-A7F5F0ACB7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8978" y="1018118"/>
            <a:ext cx="4254106" cy="2537667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EBDF9DBB-4F67-444C-91C7-757A4ED092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799" y="1032915"/>
            <a:ext cx="3928575" cy="252287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9278014E-45A5-4D8B-8DAF-ABF9DB5BC6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762" y="3952989"/>
            <a:ext cx="5431604" cy="718102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2CAAE5E4-545A-4A90-A4CD-02D2E8B798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73284" y="3952988"/>
            <a:ext cx="3390623" cy="718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3183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940CCDF8-D75F-4AF3-B0D1-2CEB38ACC0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0460" y="3193621"/>
            <a:ext cx="4695716" cy="1769742"/>
          </a:xfrm>
          <a:prstGeom prst="rect">
            <a:avLst/>
          </a:prstGeom>
        </p:spPr>
      </p:pic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Function 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作为一等公民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sz="2800" b="1"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81D06DC8-BF2E-4DED-B0F5-3F5DC77C11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075" y="2057400"/>
            <a:ext cx="3687691" cy="1769743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0453B8D5-C637-4C55-8766-A3C97215C9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90460" y="1065008"/>
            <a:ext cx="4118866" cy="1984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9122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偏应用函数 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Partial Applied Function</a:t>
            </a:r>
            <a:endParaRPr sz="2800" b="1" dirty="0"/>
          </a:p>
        </p:txBody>
      </p:sp>
      <p:sp>
        <p:nvSpPr>
          <p:cNvPr id="111" name="Google Shape;111;p17"/>
          <p:cNvSpPr txBox="1">
            <a:spLocks noGrp="1"/>
          </p:cNvSpPr>
          <p:nvPr>
            <p:ph type="body" idx="1"/>
          </p:nvPr>
        </p:nvSpPr>
        <p:spPr>
          <a:xfrm>
            <a:off x="786150" y="1050659"/>
            <a:ext cx="7571700" cy="35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固定一些值返回新的函数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/>
            <a:endParaRPr sz="2000"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61485988-838A-421E-8AA5-6567548706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150" y="1885751"/>
            <a:ext cx="6848475" cy="116205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60418D3-5BD8-426B-83A3-9B89A31B3B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150" y="3605170"/>
            <a:ext cx="4800600" cy="111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9279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柯里化 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Currying</a:t>
            </a:r>
            <a:endParaRPr sz="2800" b="1"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192DA5BA-62FC-437C-8DA7-4E79FDEE33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12" y="1630804"/>
            <a:ext cx="5327276" cy="99454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F0B3C7EB-3852-4DD6-BCDA-EB8C1B7391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612" y="3167351"/>
            <a:ext cx="5137016" cy="61402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FA0912E7-BFAB-4689-A927-8D477C6AA8A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6547" y="308120"/>
            <a:ext cx="3257184" cy="4071481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81B5D8A8-9161-4556-9CBE-35C76A7EB2B7}"/>
              </a:ext>
            </a:extLst>
          </p:cNvPr>
          <p:cNvSpPr txBox="1"/>
          <p:nvPr/>
        </p:nvSpPr>
        <p:spPr>
          <a:xfrm>
            <a:off x="5807998" y="4406700"/>
            <a:ext cx="2914281" cy="343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228594" indent="-228594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85783" indent="-228594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latin typeface="+mn-lt"/>
                <a:ea typeface="+mn-ea"/>
              </a:defRPr>
            </a:lvl2pPr>
            <a:lvl3pPr marL="1142971" indent="-228594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latin typeface="+mn-lt"/>
                <a:ea typeface="+mn-ea"/>
              </a:defRPr>
            </a:lvl3pPr>
            <a:lvl4pPr marL="1600160" indent="-228594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+mn-lt"/>
                <a:ea typeface="+mn-ea"/>
              </a:defRPr>
            </a:lvl4pPr>
            <a:lvl5pPr marL="2057349" indent="-228594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+mn-lt"/>
                <a:ea typeface="+mn-ea"/>
              </a:defRPr>
            </a:lvl5pPr>
            <a:lvl6pPr marL="2514537" indent="-228594" defTabSz="914377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latin typeface="+mn-lt"/>
                <a:ea typeface="+mn-ea"/>
              </a:defRPr>
            </a:lvl6pPr>
            <a:lvl7pPr marL="2971726" indent="-228594" defTabSz="914377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latin typeface="+mn-lt"/>
                <a:ea typeface="+mn-ea"/>
              </a:defRPr>
            </a:lvl7pPr>
            <a:lvl8pPr marL="3428914" indent="-228594" defTabSz="914377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latin typeface="+mn-lt"/>
                <a:ea typeface="+mn-ea"/>
              </a:defRPr>
            </a:lvl8pPr>
            <a:lvl9pPr marL="3886103" indent="-228594" defTabSz="914377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zh-CN" altLang="en-US" sz="1800" dirty="0"/>
              <a:t>金州饿汉</a:t>
            </a:r>
            <a:r>
              <a:rPr lang="en-US" altLang="zh-CN" sz="1800" dirty="0"/>
              <a:t>—Stephen Curry</a:t>
            </a:r>
            <a:endParaRPr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20057953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柯里化 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Currying — Loan Pattern</a:t>
            </a:r>
            <a:endParaRPr sz="2800" b="1"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3D912156-4855-42C2-AF52-C7F9E2EB7E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217" y="1138467"/>
            <a:ext cx="6619875" cy="157162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A3B41049-6A59-410E-9108-42B01BCCBA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217" y="1387330"/>
            <a:ext cx="6096000" cy="3448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627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尾递归</a:t>
            </a:r>
            <a:endParaRPr sz="2800" b="1"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C858657E-83CD-467E-8523-F753BD51C2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623" y="1902759"/>
            <a:ext cx="4543066" cy="1824110"/>
          </a:xfrm>
          <a:prstGeom prst="rect">
            <a:avLst/>
          </a:prstGeom>
        </p:spPr>
      </p:pic>
      <p:pic>
        <p:nvPicPr>
          <p:cNvPr id="12" name="Picture 2" descr="SICP 1.2.1 Call Stack">
            <a:extLst>
              <a:ext uri="{FF2B5EF4-FFF2-40B4-BE49-F238E27FC236}">
                <a16:creationId xmlns:a16="http://schemas.microsoft.com/office/drawing/2014/main" id="{3346E9D0-03F5-40AE-9D63-D88250B48F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9196" y="807791"/>
            <a:ext cx="6851016" cy="3810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2265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纯函数 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Referential Transparency </a:t>
            </a:r>
            <a:endParaRPr sz="2800" b="1" dirty="0"/>
          </a:p>
        </p:txBody>
      </p:sp>
      <p:sp>
        <p:nvSpPr>
          <p:cNvPr id="111" name="Google Shape;111;p17"/>
          <p:cNvSpPr txBox="1">
            <a:spLocks noGrp="1"/>
          </p:cNvSpPr>
          <p:nvPr>
            <p:ph type="body" idx="1"/>
          </p:nvPr>
        </p:nvSpPr>
        <p:spPr>
          <a:xfrm>
            <a:off x="786150" y="1050659"/>
            <a:ext cx="7571700" cy="35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相同的输入总是有相同的输出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Side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effect</a:t>
            </a:r>
          </a:p>
          <a:p>
            <a:pPr lvl="1"/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返回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null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指针 （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Option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  <a:p>
            <a:pPr lvl="1"/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抛出异常 （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Try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随机数 （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State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IO 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IO Monad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/>
            <a:endParaRPr sz="2000"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pic>
        <p:nvPicPr>
          <p:cNvPr id="7" name="Picture 2" descr="âå½æ° åâçå¾çæç´¢ç»æ">
            <a:extLst>
              <a:ext uri="{FF2B5EF4-FFF2-40B4-BE49-F238E27FC236}">
                <a16:creationId xmlns:a16="http://schemas.microsoft.com/office/drawing/2014/main" id="{01953298-4300-47D4-A874-8C4F6A58DC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2965" y="1561109"/>
            <a:ext cx="2857500" cy="255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53723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Demo — 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一个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注册服务</a:t>
            </a:r>
            <a:endParaRPr sz="2800" b="1"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2D0C66E-3CF6-446F-9BBC-7610C92F99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32112"/>
            <a:ext cx="4893955" cy="340326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B5F3869-9BCD-4AEF-86A7-74BE6B38A7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6215" y="2097741"/>
            <a:ext cx="4517785" cy="2181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4753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zh-CN" altLang="en-US" sz="2800" b="1" dirty="0">
                <a:latin typeface="+mj-ea"/>
                <a:ea typeface="+mj-ea"/>
              </a:rPr>
              <a:t>内容提要</a:t>
            </a:r>
            <a:endParaRPr sz="2800" b="1" dirty="0">
              <a:latin typeface="+mj-ea"/>
              <a:ea typeface="+mj-ea"/>
            </a:endParaRPr>
          </a:p>
        </p:txBody>
      </p:sp>
      <p:sp>
        <p:nvSpPr>
          <p:cNvPr id="111" name="Google Shape;111;p17"/>
          <p:cNvSpPr txBox="1">
            <a:spLocks noGrp="1"/>
          </p:cNvSpPr>
          <p:nvPr>
            <p:ph type="body" idx="1"/>
          </p:nvPr>
        </p:nvSpPr>
        <p:spPr>
          <a:xfrm>
            <a:off x="786150" y="1261700"/>
            <a:ext cx="7571700" cy="35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zh-CN" altLang="en-US" dirty="0"/>
              <a:t>函数式编程简介</a:t>
            </a:r>
          </a:p>
          <a:p>
            <a:pPr lvl="0"/>
            <a:r>
              <a:rPr lang="en-US" dirty="0"/>
              <a:t>Monoid</a:t>
            </a:r>
          </a:p>
          <a:p>
            <a:pPr lvl="0"/>
            <a:r>
              <a:rPr lang="en-US" dirty="0"/>
              <a:t>Monad</a:t>
            </a:r>
          </a:p>
          <a:p>
            <a:pPr lvl="0"/>
            <a:r>
              <a:rPr lang="en-US" dirty="0"/>
              <a:t>Applicative</a:t>
            </a:r>
          </a:p>
          <a:p>
            <a:pPr lvl="0"/>
            <a:r>
              <a:rPr lang="en-US" dirty="0"/>
              <a:t>Traverse</a:t>
            </a:r>
          </a:p>
          <a:p>
            <a:pPr lvl="0"/>
            <a:r>
              <a:rPr lang="zh-CN" altLang="en-US" dirty="0"/>
              <a:t>小结</a:t>
            </a:r>
            <a:endParaRPr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205497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Demo — 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一个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注册服务</a:t>
            </a:r>
            <a:endParaRPr sz="2800" b="1"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CDA48AD-F972-422C-8B89-EB14FB5F89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72" y="1324535"/>
            <a:ext cx="4702411" cy="357133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EAFB92B-FFC5-456D-ACD8-897844807E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4318" y="2192734"/>
            <a:ext cx="4302010" cy="1834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1879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Monoid</a:t>
            </a:r>
            <a:endParaRPr sz="2800" b="1"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pic>
        <p:nvPicPr>
          <p:cNvPr id="11" name="内容占位符 4">
            <a:extLst>
              <a:ext uri="{FF2B5EF4-FFF2-40B4-BE49-F238E27FC236}">
                <a16:creationId xmlns:a16="http://schemas.microsoft.com/office/drawing/2014/main" id="{1EB99D0E-A245-46AC-9A5B-C2399CDAAA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4877" y="1550976"/>
            <a:ext cx="3183174" cy="27226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2" descr="http://www.8lo.com/wp-content/uploads/2012/10/many-cats-with-hats.jpg">
            <a:extLst>
              <a:ext uri="{FF2B5EF4-FFF2-40B4-BE49-F238E27FC236}">
                <a16:creationId xmlns:a16="http://schemas.microsoft.com/office/drawing/2014/main" id="{1899CD31-3E3A-4FC7-A4C3-C3C92A33AC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439" y="1023148"/>
            <a:ext cx="4039561" cy="4120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12364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Add All The Things</a:t>
            </a:r>
            <a:endParaRPr sz="2800" b="1"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437BA65-CEAA-4A77-90AD-85681534CF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91856"/>
            <a:ext cx="4038600" cy="161671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B757F405-675B-4A9E-B722-F869E12DA6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7317" y="1178117"/>
            <a:ext cx="6535767" cy="3768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655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Add All The Things</a:t>
            </a:r>
            <a:endParaRPr sz="2800" b="1"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DFED849-7531-4B2E-9C40-5C4FCBDAE5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747" y="1010721"/>
            <a:ext cx="4766982" cy="393755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BBF885B-A95E-4424-89FF-8E9C9AB365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5482" y="1010720"/>
            <a:ext cx="5310771" cy="4010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109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Add All The Things</a:t>
            </a:r>
            <a:endParaRPr sz="2800" b="1" dirty="0"/>
          </a:p>
        </p:txBody>
      </p:sp>
      <p:sp>
        <p:nvSpPr>
          <p:cNvPr id="111" name="Google Shape;111;p17"/>
          <p:cNvSpPr txBox="1">
            <a:spLocks noGrp="1"/>
          </p:cNvSpPr>
          <p:nvPr>
            <p:ph type="body" idx="1"/>
          </p:nvPr>
        </p:nvSpPr>
        <p:spPr>
          <a:xfrm>
            <a:off x="786150" y="1050659"/>
            <a:ext cx="7571700" cy="35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zh-CN" sz="2000" dirty="0"/>
              <a:t>Count</a:t>
            </a:r>
          </a:p>
          <a:p>
            <a:r>
              <a:rPr lang="en-US" altLang="zh-CN" sz="2000" dirty="0" err="1"/>
              <a:t>TopK</a:t>
            </a:r>
            <a:endParaRPr lang="en-US" altLang="zh-CN" sz="2000" dirty="0"/>
          </a:p>
          <a:p>
            <a:r>
              <a:rPr lang="en-US" altLang="zh-CN" sz="2000" dirty="0"/>
              <a:t>Average</a:t>
            </a:r>
          </a:p>
          <a:p>
            <a:r>
              <a:rPr lang="en-US" altLang="zh-CN" sz="2000" dirty="0"/>
              <a:t>Distinct</a:t>
            </a:r>
          </a:p>
          <a:p>
            <a:r>
              <a:rPr lang="en-US" altLang="zh-CN" sz="2000" dirty="0" err="1"/>
              <a:t>HyperLogLog</a:t>
            </a:r>
            <a:endParaRPr lang="en-US" altLang="zh-CN" sz="2000" dirty="0"/>
          </a:p>
          <a:p>
            <a:r>
              <a:rPr lang="en-US" altLang="zh-CN" sz="2000" dirty="0"/>
              <a:t>Frequency</a:t>
            </a:r>
          </a:p>
          <a:p>
            <a:pPr lvl="0"/>
            <a:endParaRPr sz="2000"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9EAEB9C-9AB5-47CB-973C-D7E6334F6FB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205" y="1198576"/>
            <a:ext cx="8374134" cy="3045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5590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Monoid</a:t>
            </a:r>
            <a:endParaRPr sz="2800" b="1"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CC80A2D-1C7D-46B0-AAB7-993D0B1B7F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3791" y="76810"/>
            <a:ext cx="4526900" cy="4989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95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Monoid</a:t>
            </a:r>
            <a:endParaRPr sz="2800" b="1"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B9F9573-D724-4446-A6D0-011C6E40A6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916" y="1956546"/>
            <a:ext cx="4160345" cy="236434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BCEDE67-0632-4FEF-81AC-402ED945B7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7424" y="659420"/>
            <a:ext cx="4425660" cy="4165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3623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应用实例：统计</a:t>
            </a:r>
            <a:endParaRPr sz="2800" b="1"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4CD7844-B232-424B-B2A4-D1678253AE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799" y="1279712"/>
            <a:ext cx="8353425" cy="339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9829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altLang="zh-CN" sz="28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Functor</a:t>
            </a:r>
            <a:endParaRPr sz="2800" b="1"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A4DD7E58-576E-4301-B7B9-E602668E0E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920" y="1452777"/>
            <a:ext cx="4181475" cy="320992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DA94DD8D-8486-40B5-9124-1A5A35BC77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6061" y="1452777"/>
            <a:ext cx="3438525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7604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altLang="zh-CN" sz="28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Functor</a:t>
            </a:r>
            <a:endParaRPr sz="2800" b="1"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EC8F4B2-F446-4D6F-96E2-C0953DAFCA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150" y="1454243"/>
            <a:ext cx="5457825" cy="58102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DBF13FAD-4DFA-4E0C-9ECE-B137991F1E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150" y="2750763"/>
            <a:ext cx="4400550" cy="122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0529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zh-CN" altLang="en-US" sz="2800" b="1" dirty="0"/>
              <a:t>为什么撸猫</a:t>
            </a:r>
            <a:endParaRPr sz="2800" b="1"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7865FD2-2CFA-40AB-A7A9-152CDBBBB8B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0637" y="856428"/>
            <a:ext cx="2595615" cy="389342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68BA70A-4F8B-445C-A5DD-7144F02C02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748" y="1187501"/>
            <a:ext cx="2755408" cy="356235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A841543-90AD-4BD5-AB59-3B3B4CE01E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23159" y="1187501"/>
            <a:ext cx="2657475" cy="356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437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Monad</a:t>
            </a:r>
            <a:endParaRPr sz="2800" b="1"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pic>
        <p:nvPicPr>
          <p:cNvPr id="11" name="Picture 2" descr="âA monad is just a monoid in the category of endofunctorsâçå¾çæç´¢ç»æ">
            <a:extLst>
              <a:ext uri="{FF2B5EF4-FFF2-40B4-BE49-F238E27FC236}">
                <a16:creationId xmlns:a16="http://schemas.microsoft.com/office/drawing/2014/main" id="{1B301631-E226-4FAE-BC53-0307E41DEA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859" y="1153716"/>
            <a:ext cx="5037818" cy="3320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https://pbs.twimg.com/media/DB-BVqMU0AAsBNo.jpg:large">
            <a:extLst>
              <a:ext uri="{FF2B5EF4-FFF2-40B4-BE49-F238E27FC236}">
                <a16:creationId xmlns:a16="http://schemas.microsoft.com/office/drawing/2014/main" id="{64B71E91-8572-4441-8CEA-99B2AFDCE5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2211" y="1153716"/>
            <a:ext cx="3320930" cy="3320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1850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Monad</a:t>
            </a:r>
            <a:endParaRPr sz="2800" b="1" dirty="0"/>
          </a:p>
        </p:txBody>
      </p:sp>
      <p:sp>
        <p:nvSpPr>
          <p:cNvPr id="111" name="Google Shape;111;p17"/>
          <p:cNvSpPr txBox="1">
            <a:spLocks noGrp="1"/>
          </p:cNvSpPr>
          <p:nvPr>
            <p:ph type="body" idx="1"/>
          </p:nvPr>
        </p:nvSpPr>
        <p:spPr>
          <a:xfrm>
            <a:off x="302307" y="3967501"/>
            <a:ext cx="7732562" cy="9791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zh-CN" sz="2000" dirty="0"/>
              <a:t>Sequencing computation in certain Context </a:t>
            </a:r>
          </a:p>
          <a:p>
            <a:r>
              <a:rPr lang="en-US" altLang="zh-CN" sz="2000" dirty="0"/>
              <a:t>with Short-circuit</a:t>
            </a:r>
            <a:endParaRPr lang="zh-CN" altLang="en-US" sz="2000" dirty="0"/>
          </a:p>
          <a:p>
            <a:pPr lvl="0"/>
            <a:endParaRPr sz="2000"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C0F055F-451F-4FDD-AE4F-C06C66356D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150" y="1153937"/>
            <a:ext cx="4458721" cy="263813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1193C33-C0F3-486F-A06D-DC99130CDD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0034" y="38750"/>
            <a:ext cx="2637109" cy="2434254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18B85A97-8233-474B-B11D-96498DCFAD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4093" y="2512690"/>
            <a:ext cx="3068990" cy="2558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6852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Monad</a:t>
            </a:r>
            <a:endParaRPr sz="2800" b="1" dirty="0"/>
          </a:p>
        </p:txBody>
      </p:sp>
      <p:sp>
        <p:nvSpPr>
          <p:cNvPr id="111" name="Google Shape;111;p17"/>
          <p:cNvSpPr txBox="1">
            <a:spLocks noGrp="1"/>
          </p:cNvSpPr>
          <p:nvPr>
            <p:ph type="body" idx="1"/>
          </p:nvPr>
        </p:nvSpPr>
        <p:spPr>
          <a:xfrm>
            <a:off x="786150" y="1050659"/>
            <a:ext cx="7571700" cy="35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zh-CN" dirty="0"/>
              <a:t>Option</a:t>
            </a:r>
          </a:p>
          <a:p>
            <a:r>
              <a:rPr lang="en-US" altLang="zh-CN" dirty="0"/>
              <a:t>Try</a:t>
            </a:r>
          </a:p>
          <a:p>
            <a:r>
              <a:rPr lang="en-US" altLang="zh-CN" dirty="0"/>
              <a:t>Either</a:t>
            </a:r>
          </a:p>
          <a:p>
            <a:r>
              <a:rPr lang="en-US" altLang="zh-CN" dirty="0"/>
              <a:t>List</a:t>
            </a:r>
          </a:p>
          <a:p>
            <a:r>
              <a:rPr lang="en-US" altLang="zh-CN" dirty="0"/>
              <a:t>Future</a:t>
            </a:r>
          </a:p>
          <a:p>
            <a:r>
              <a:rPr lang="en-US" altLang="zh-CN" dirty="0"/>
              <a:t>In Cats</a:t>
            </a:r>
          </a:p>
          <a:p>
            <a:pPr lvl="1"/>
            <a:r>
              <a:rPr lang="en-US" altLang="zh-CN" dirty="0"/>
              <a:t>Id, Eval, Writer, Reader, State</a:t>
            </a:r>
            <a:endParaRPr lang="zh-CN" altLang="en-US" dirty="0"/>
          </a:p>
          <a:p>
            <a:pPr lvl="0"/>
            <a:endParaRPr sz="2000"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pic>
        <p:nvPicPr>
          <p:cNvPr id="7" name="内容占位符 4">
            <a:extLst>
              <a:ext uri="{FF2B5EF4-FFF2-40B4-BE49-F238E27FC236}">
                <a16:creationId xmlns:a16="http://schemas.microsoft.com/office/drawing/2014/main" id="{2E8E5752-E0D8-409C-BA61-28CEFADE59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0500" y="1010720"/>
            <a:ext cx="4777940" cy="2710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8597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Demo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Try</a:t>
            </a:r>
            <a:endParaRPr sz="2800" b="1"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D6586E6-4368-4900-A35B-5C11E717F0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810" y="1010720"/>
            <a:ext cx="7470040" cy="250557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FB7AE2F-9B5D-4E1E-AD87-A6920E996A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6814" y="3052531"/>
            <a:ext cx="4250371" cy="2090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03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Demo: Fail Fast vs Return Fast</a:t>
            </a:r>
            <a:endParaRPr sz="2800" b="1"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B9BFE14-5D29-4CAE-B108-56C3F62ED3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828" y="1016146"/>
            <a:ext cx="3781425" cy="27622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E90BBDD7-144E-48AA-9B5C-F957B6AC3E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2828" y="1433845"/>
            <a:ext cx="5514975" cy="241935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ABFE718-A522-4F34-9E78-28FA21BB7A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2828" y="3996734"/>
            <a:ext cx="5267325" cy="90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9543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Demo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Future</a:t>
            </a:r>
            <a:endParaRPr sz="2800" b="1"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A0EFB1B-35C1-4544-B603-340449ACEC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149" y="1102445"/>
            <a:ext cx="5628637" cy="430519"/>
          </a:xfrm>
          <a:prstGeom prst="rect">
            <a:avLst/>
          </a:prstGeom>
        </p:spPr>
      </p:pic>
      <p:sp>
        <p:nvSpPr>
          <p:cNvPr id="5" name="Google Shape;111;p17">
            <a:extLst>
              <a:ext uri="{FF2B5EF4-FFF2-40B4-BE49-F238E27FC236}">
                <a16:creationId xmlns:a16="http://schemas.microsoft.com/office/drawing/2014/main" id="{ABBD124A-B520-437A-82DE-5F9861DF220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86149" y="3741857"/>
            <a:ext cx="6958853" cy="59839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zh-CN" dirty="0">
                <a:hlinkClick r:id="rId4"/>
              </a:rPr>
              <a:t>https://gist.github.com/viktorklang/9414163</a:t>
            </a:r>
            <a:endParaRPr lang="en-US" altLang="zh-CN" dirty="0"/>
          </a:p>
          <a:p>
            <a:pPr lvl="0"/>
            <a:endParaRPr sz="2000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2857476-8D1C-40B1-9150-F15C6DBE8C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6149" y="2003614"/>
            <a:ext cx="8208038" cy="1465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7693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Demo : Web 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重构</a:t>
            </a:r>
            <a:endParaRPr sz="2800" b="1"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DB0579C-0B81-49B9-A4A9-DF987D2446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24" y="1777392"/>
            <a:ext cx="4521376" cy="260017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ADBF64A-C65F-459C-B0D0-784B3447FB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7232" y="1949823"/>
            <a:ext cx="4386144" cy="2138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0768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Demo : Taxi</a:t>
            </a:r>
            <a:endParaRPr sz="2800" b="1"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94F4555-A8CD-4960-893F-35EF379523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2794" y="894696"/>
            <a:ext cx="6320118" cy="4248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03960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Demo : Taxi</a:t>
            </a:r>
            <a:endParaRPr sz="2800" b="1"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650F386-E5E3-4F75-9E7B-E5E798769D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3950" y="1266825"/>
            <a:ext cx="6896100" cy="260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29450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Demo : Taxi</a:t>
            </a:r>
            <a:endParaRPr sz="2800" b="1"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3D198C8-27CD-4F00-8359-87DDD53356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211" y="1095655"/>
            <a:ext cx="5686425" cy="3933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4894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âHaskell scala clojure ocaml java phpâçå¾çæç´¢ç»æ">
            <a:extLst>
              <a:ext uri="{FF2B5EF4-FFF2-40B4-BE49-F238E27FC236}">
                <a16:creationId xmlns:a16="http://schemas.microsoft.com/office/drawing/2014/main" id="{5AD692E8-BB6E-4817-9D92-1B6321EF8C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8802" y="1600922"/>
            <a:ext cx="6374422" cy="3614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函数式编程语言简介</a:t>
            </a:r>
            <a:endParaRPr sz="2800" b="1" dirty="0"/>
          </a:p>
        </p:txBody>
      </p:sp>
      <p:sp>
        <p:nvSpPr>
          <p:cNvPr id="111" name="Google Shape;111;p17"/>
          <p:cNvSpPr txBox="1">
            <a:spLocks noGrp="1"/>
          </p:cNvSpPr>
          <p:nvPr>
            <p:ph type="body" idx="1"/>
          </p:nvPr>
        </p:nvSpPr>
        <p:spPr>
          <a:xfrm>
            <a:off x="786150" y="1261700"/>
            <a:ext cx="7571700" cy="35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Javascript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是披着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外衣的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Lisp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 Douglas Crockford 《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Javascript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精粹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</a:p>
          <a:p>
            <a:pPr>
              <a:lnSpc>
                <a:spcPts val="2400"/>
              </a:lnSpc>
              <a:defRPr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Java 8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Vavr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2400"/>
              </a:lnSpc>
              <a:defRPr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C++11</a:t>
            </a:r>
          </a:p>
          <a:p>
            <a:pPr>
              <a:lnSpc>
                <a:spcPts val="2400"/>
              </a:lnSpc>
              <a:defRPr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Pros &amp; Cons</a:t>
            </a:r>
          </a:p>
          <a:p>
            <a:pPr lvl="0"/>
            <a:endParaRPr sz="2000"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177888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Demo : Taxi</a:t>
            </a:r>
            <a:endParaRPr sz="2800" b="1"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C6C6777-8E55-4D1B-960F-79F91974D9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062" y="1362075"/>
            <a:ext cx="7381875" cy="241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10922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Applicative</a:t>
            </a:r>
            <a:endParaRPr sz="2800" b="1" dirty="0"/>
          </a:p>
        </p:txBody>
      </p:sp>
      <p:sp>
        <p:nvSpPr>
          <p:cNvPr id="111" name="Google Shape;111;p17"/>
          <p:cNvSpPr txBox="1">
            <a:spLocks noGrp="1"/>
          </p:cNvSpPr>
          <p:nvPr>
            <p:ph type="body" idx="1"/>
          </p:nvPr>
        </p:nvSpPr>
        <p:spPr>
          <a:xfrm>
            <a:off x="786150" y="1050659"/>
            <a:ext cx="7571700" cy="35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zh-CN" dirty="0"/>
              <a:t>Combine</a:t>
            </a:r>
            <a:r>
              <a:rPr lang="zh-CN" altLang="en-US" dirty="0"/>
              <a:t> </a:t>
            </a:r>
            <a:r>
              <a:rPr lang="en-US" altLang="zh-CN" dirty="0"/>
              <a:t>many</a:t>
            </a:r>
            <a:r>
              <a:rPr lang="zh-CN" altLang="en-US" dirty="0"/>
              <a:t> </a:t>
            </a:r>
            <a:r>
              <a:rPr lang="en-US" altLang="zh-CN" dirty="0"/>
              <a:t>boxes</a:t>
            </a:r>
            <a:r>
              <a:rPr lang="zh-CN" altLang="en-US" dirty="0"/>
              <a:t> </a:t>
            </a:r>
            <a:r>
              <a:rPr lang="en-US" altLang="zh-CN" dirty="0"/>
              <a:t>into</a:t>
            </a:r>
            <a:r>
              <a:rPr lang="zh-CN" altLang="en-US" dirty="0"/>
              <a:t> </a:t>
            </a:r>
            <a:r>
              <a:rPr lang="en-US" altLang="zh-CN" dirty="0"/>
              <a:t>one</a:t>
            </a:r>
            <a:endParaRPr lang="zh-CN" altLang="en-US" dirty="0"/>
          </a:p>
          <a:p>
            <a:pPr lvl="0"/>
            <a:endParaRPr sz="2000"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41</a:t>
            </a:fld>
            <a:endParaRPr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903C50A-069D-4C45-9734-325313AFB7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198" y="1744868"/>
            <a:ext cx="3552062" cy="274842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910EE22-0BE8-483A-89BD-177C424BB4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3219" y="1744867"/>
            <a:ext cx="4120583" cy="2748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78419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应用实例：表单验证</a:t>
            </a:r>
            <a:endParaRPr sz="2800" b="1" dirty="0"/>
          </a:p>
        </p:txBody>
      </p:sp>
      <p:sp>
        <p:nvSpPr>
          <p:cNvPr id="111" name="Google Shape;111;p17"/>
          <p:cNvSpPr txBox="1">
            <a:spLocks noGrp="1"/>
          </p:cNvSpPr>
          <p:nvPr>
            <p:ph type="body" idx="1"/>
          </p:nvPr>
        </p:nvSpPr>
        <p:spPr>
          <a:xfrm>
            <a:off x="786150" y="1050659"/>
            <a:ext cx="7571700" cy="35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endParaRPr sz="2000"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42</a:t>
            </a:fld>
            <a:endParaRPr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CFF930B-66CB-4FAF-8461-3252A7B367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058" y="1050659"/>
            <a:ext cx="7082618" cy="393565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3FDCE972-E97E-4E2F-A456-613C8C7F82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058" y="3346451"/>
            <a:ext cx="6086475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011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Applicative vs Monad</a:t>
            </a:r>
            <a:endParaRPr sz="2800" b="1" dirty="0"/>
          </a:p>
        </p:txBody>
      </p:sp>
      <p:sp>
        <p:nvSpPr>
          <p:cNvPr id="111" name="Google Shape;111;p17"/>
          <p:cNvSpPr txBox="1">
            <a:spLocks noGrp="1"/>
          </p:cNvSpPr>
          <p:nvPr>
            <p:ph type="body" idx="1"/>
          </p:nvPr>
        </p:nvSpPr>
        <p:spPr>
          <a:xfrm>
            <a:off x="786150" y="1050659"/>
            <a:ext cx="7571700" cy="35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zh-CN" sz="2000" dirty="0"/>
              <a:t>Future</a:t>
            </a:r>
            <a:r>
              <a:rPr lang="zh-CN" altLang="en-US" sz="2000" dirty="0"/>
              <a:t>在不同场景下的区别</a:t>
            </a:r>
          </a:p>
          <a:p>
            <a:pPr lvl="0"/>
            <a:endParaRPr sz="2000"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43</a:t>
            </a:fld>
            <a:endParaRPr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6C93D92-0DA3-49B6-89E0-FCCE196B86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06" y="1929651"/>
            <a:ext cx="4476394" cy="251945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C8C6126-7F9B-4078-8672-674BD5A22D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2163" y="2208639"/>
            <a:ext cx="4305883" cy="1961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16169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Traverse</a:t>
            </a:r>
            <a:endParaRPr sz="2800" b="1" dirty="0"/>
          </a:p>
        </p:txBody>
      </p:sp>
      <p:sp>
        <p:nvSpPr>
          <p:cNvPr id="111" name="Google Shape;111;p17"/>
          <p:cNvSpPr txBox="1">
            <a:spLocks noGrp="1"/>
          </p:cNvSpPr>
          <p:nvPr>
            <p:ph type="body" idx="1"/>
          </p:nvPr>
        </p:nvSpPr>
        <p:spPr>
          <a:xfrm>
            <a:off x="786150" y="1050659"/>
            <a:ext cx="7571700" cy="35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zh-CN" dirty="0" err="1"/>
              <a:t>Future.sequence</a:t>
            </a:r>
            <a:endParaRPr lang="en-US" altLang="zh-CN" dirty="0"/>
          </a:p>
          <a:p>
            <a:pPr lvl="1"/>
            <a:r>
              <a:rPr lang="en-US" altLang="zh-CN" dirty="0"/>
              <a:t>From List[Future[A]]</a:t>
            </a:r>
          </a:p>
          <a:p>
            <a:pPr lvl="1"/>
            <a:r>
              <a:rPr lang="en-US" altLang="zh-CN" dirty="0"/>
              <a:t>To a Future[List[A]]</a:t>
            </a:r>
            <a:endParaRPr lang="zh-CN" altLang="en-US" dirty="0"/>
          </a:p>
          <a:p>
            <a:pPr lvl="0"/>
            <a:endParaRPr sz="2000"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44</a:t>
            </a:fld>
            <a:endParaRPr/>
          </a:p>
        </p:txBody>
      </p:sp>
      <p:pic>
        <p:nvPicPr>
          <p:cNvPr id="7" name="Picture 2" descr="âcats in circleâçå¾çæç´¢ç»æ">
            <a:extLst>
              <a:ext uri="{FF2B5EF4-FFF2-40B4-BE49-F238E27FC236}">
                <a16:creationId xmlns:a16="http://schemas.microsoft.com/office/drawing/2014/main" id="{CE884C3E-895B-4B12-A8A9-0D5C40C0FE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5285" y="1154148"/>
            <a:ext cx="4635205" cy="3366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260858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Traverse</a:t>
            </a:r>
            <a:endParaRPr sz="2800" b="1" dirty="0"/>
          </a:p>
        </p:txBody>
      </p:sp>
      <p:sp>
        <p:nvSpPr>
          <p:cNvPr id="111" name="Google Shape;111;p17"/>
          <p:cNvSpPr txBox="1">
            <a:spLocks noGrp="1"/>
          </p:cNvSpPr>
          <p:nvPr>
            <p:ph type="body" idx="1"/>
          </p:nvPr>
        </p:nvSpPr>
        <p:spPr>
          <a:xfrm>
            <a:off x="786150" y="1050659"/>
            <a:ext cx="7571700" cy="35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endParaRPr sz="2000"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45</a:t>
            </a:fld>
            <a:endParaRPr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C2A684B-9114-4072-8109-25C4F47399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928" y="1050659"/>
            <a:ext cx="5829300" cy="3276600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B7CCBD84-2D35-4889-867D-649DEAE79C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928" y="2827374"/>
            <a:ext cx="6381750" cy="20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487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小结</a:t>
            </a:r>
            <a:endParaRPr sz="2800" b="1" dirty="0"/>
          </a:p>
        </p:txBody>
      </p:sp>
      <p:sp>
        <p:nvSpPr>
          <p:cNvPr id="111" name="Google Shape;111;p17"/>
          <p:cNvSpPr txBox="1">
            <a:spLocks noGrp="1"/>
          </p:cNvSpPr>
          <p:nvPr>
            <p:ph type="body" idx="1"/>
          </p:nvPr>
        </p:nvSpPr>
        <p:spPr>
          <a:xfrm>
            <a:off x="786150" y="1050659"/>
            <a:ext cx="7571700" cy="35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zh-CN" altLang="en-US" sz="2000" dirty="0"/>
              <a:t>自律使我自由</a:t>
            </a:r>
          </a:p>
          <a:p>
            <a:pPr lvl="0"/>
            <a:endParaRPr sz="2000"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46</a:t>
            </a:fld>
            <a:endParaRPr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FCF85B0-070B-4ABA-BEE5-46602CB294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232" y="1949833"/>
            <a:ext cx="2492715" cy="89994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CD911CE-0AE3-4F46-8B72-DA0CB0407B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232" y="3288132"/>
            <a:ext cx="1948906" cy="50076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EAE40C4-98D7-4106-B930-F9A943E1EDD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6292" y="652182"/>
            <a:ext cx="5607708" cy="4183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41698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内容占位符 5">
            <a:extLst>
              <a:ext uri="{FF2B5EF4-FFF2-40B4-BE49-F238E27FC236}">
                <a16:creationId xmlns:a16="http://schemas.microsoft.com/office/drawing/2014/main" id="{8290A01D-C850-45B7-AC0F-A21E41B1BB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831218" y="1184436"/>
            <a:ext cx="3778215" cy="27746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部分参考</a:t>
            </a:r>
            <a:endParaRPr sz="2800" b="1" dirty="0"/>
          </a:p>
        </p:txBody>
      </p:sp>
      <p:sp>
        <p:nvSpPr>
          <p:cNvPr id="111" name="Google Shape;111;p17"/>
          <p:cNvSpPr txBox="1">
            <a:spLocks noGrp="1"/>
          </p:cNvSpPr>
          <p:nvPr>
            <p:ph type="body" idx="1"/>
          </p:nvPr>
        </p:nvSpPr>
        <p:spPr>
          <a:xfrm>
            <a:off x="376013" y="1075764"/>
            <a:ext cx="8102357" cy="35085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zh-CN" sz="2000" dirty="0">
                <a:hlinkClick r:id="rId4"/>
              </a:rPr>
              <a:t>https://underscore.io/books/scala-with-cats/</a:t>
            </a:r>
          </a:p>
          <a:p>
            <a:r>
              <a:rPr lang="en-US" altLang="zh-CN" sz="2000" dirty="0">
                <a:hlinkClick r:id="rId4"/>
              </a:rPr>
              <a:t>https://github.com/tpolecat/cats-infographic</a:t>
            </a:r>
            <a:endParaRPr lang="en-US" altLang="zh-CN" sz="2000" dirty="0"/>
          </a:p>
          <a:p>
            <a:r>
              <a:rPr lang="en-US" altLang="zh-CN" sz="2000" dirty="0">
                <a:hlinkClick r:id="rId5"/>
              </a:rPr>
              <a:t>https://maxglassie.github.io/2017/08/24/tail-recursion.html</a:t>
            </a:r>
            <a:endParaRPr lang="en-US" altLang="zh-CN" sz="2000" dirty="0"/>
          </a:p>
          <a:p>
            <a:r>
              <a:rPr lang="en-US" altLang="zh-CN" sz="2000" dirty="0">
                <a:hlinkClick r:id="rId6"/>
              </a:rPr>
              <a:t>https://www.batey.info/talks/scala-basics/#/</a:t>
            </a:r>
            <a:endParaRPr lang="en-US" altLang="zh-CN" sz="2000" dirty="0"/>
          </a:p>
          <a:p>
            <a:r>
              <a:rPr lang="en-US" altLang="zh-CN" sz="2000" dirty="0">
                <a:hlinkClick r:id="rId7"/>
              </a:rPr>
              <a:t>https://www.infoq.com/presentations/abstract-algebra-analytics/</a:t>
            </a:r>
            <a:endParaRPr lang="en-US" altLang="zh-CN" sz="2000" dirty="0"/>
          </a:p>
          <a:p>
            <a:r>
              <a:rPr lang="en-US" altLang="zh-CN" sz="2000" dirty="0">
                <a:hlinkClick r:id="rId8"/>
              </a:rPr>
              <a:t>https://www.youtube.com/watch?v=GqmsQeSzMdw</a:t>
            </a:r>
            <a:endParaRPr lang="en-US" altLang="zh-CN" sz="2000" dirty="0"/>
          </a:p>
          <a:p>
            <a:r>
              <a:rPr lang="en-US" altLang="zh-CN" sz="2000" dirty="0">
                <a:hlinkClick r:id="rId9"/>
              </a:rPr>
              <a:t>https://www.youtube.com/watch?v=4QIgEMvUfIE</a:t>
            </a:r>
            <a:endParaRPr lang="en-US" altLang="zh-CN" sz="2000" dirty="0"/>
          </a:p>
          <a:p>
            <a:r>
              <a:rPr lang="en-US" altLang="zh-CN" sz="2000" dirty="0">
                <a:hlinkClick r:id="rId10"/>
              </a:rPr>
              <a:t>https://www.youtube.com/watch?v=GWDyIV7Oxyc</a:t>
            </a:r>
            <a:endParaRPr lang="en-US" altLang="zh-CN" sz="2000" dirty="0"/>
          </a:p>
          <a:p>
            <a:endParaRPr lang="en-US" altLang="zh-CN" sz="2000" dirty="0"/>
          </a:p>
          <a:p>
            <a:pPr lvl="0"/>
            <a:endParaRPr sz="2000"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1355541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5"/>
          <p:cNvSpPr txBox="1">
            <a:spLocks noGrp="1"/>
          </p:cNvSpPr>
          <p:nvPr>
            <p:ph type="ctrTitle" idx="4294967295"/>
          </p:nvPr>
        </p:nvSpPr>
        <p:spPr>
          <a:xfrm>
            <a:off x="685800" y="516542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/>
              <a:t>Thanks!</a:t>
            </a:r>
            <a:endParaRPr sz="6000" b="1"/>
          </a:p>
        </p:txBody>
      </p:sp>
      <p:sp>
        <p:nvSpPr>
          <p:cNvPr id="375" name="Google Shape;375;p35"/>
          <p:cNvSpPr txBox="1">
            <a:spLocks noGrp="1"/>
          </p:cNvSpPr>
          <p:nvPr>
            <p:ph type="subTitle" idx="4294967295"/>
          </p:nvPr>
        </p:nvSpPr>
        <p:spPr>
          <a:xfrm>
            <a:off x="685800" y="1639913"/>
            <a:ext cx="65937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 b="1" dirty="0"/>
              <a:t>Any questions?</a:t>
            </a:r>
            <a:endParaRPr sz="3600" b="1" dirty="0"/>
          </a:p>
        </p:txBody>
      </p:sp>
      <p:sp>
        <p:nvSpPr>
          <p:cNvPr id="376" name="Google Shape;376;p35"/>
          <p:cNvSpPr txBox="1">
            <a:spLocks noGrp="1"/>
          </p:cNvSpPr>
          <p:nvPr>
            <p:ph type="body" idx="4294967295"/>
          </p:nvPr>
        </p:nvSpPr>
        <p:spPr>
          <a:xfrm>
            <a:off x="685800" y="2464406"/>
            <a:ext cx="6084794" cy="23698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-US" dirty="0">
                <a:hlinkClick r:id="rId3"/>
              </a:rPr>
              <a:t>https://github.com/jasonqu/fun</a:t>
            </a:r>
            <a:endParaRPr lang="en-US" dirty="0"/>
          </a:p>
          <a:p>
            <a:pPr marL="0" lvl="0" indent="0">
              <a:buNone/>
            </a:pPr>
            <a:endParaRPr dirty="0"/>
          </a:p>
        </p:txBody>
      </p:sp>
      <p:sp>
        <p:nvSpPr>
          <p:cNvPr id="377" name="Google Shape;377;p35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23995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编程范式</a:t>
            </a:r>
            <a:endParaRPr sz="2800" b="1" dirty="0"/>
          </a:p>
        </p:txBody>
      </p:sp>
      <p:sp>
        <p:nvSpPr>
          <p:cNvPr id="111" name="Google Shape;111;p17"/>
          <p:cNvSpPr txBox="1">
            <a:spLocks noGrp="1"/>
          </p:cNvSpPr>
          <p:nvPr>
            <p:ph type="body" idx="1"/>
          </p:nvPr>
        </p:nvSpPr>
        <p:spPr>
          <a:xfrm>
            <a:off x="786150" y="1261700"/>
            <a:ext cx="7571700" cy="35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命令式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imperative programming</a:t>
            </a:r>
          </a:p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函数式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functional programming</a:t>
            </a:r>
          </a:p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逻辑式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logic programming</a:t>
            </a:r>
          </a:p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面向对象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(object-oriented)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正交于以上范式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命令式编程是对计算机指令的建模：</a:t>
            </a:r>
          </a:p>
          <a:p>
            <a:pPr lvl="1"/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可变变量 ≈ 内存单元</a:t>
            </a:r>
          </a:p>
          <a:p>
            <a:pPr lvl="1"/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变量使用 ≈ 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load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指令</a:t>
            </a:r>
          </a:p>
          <a:p>
            <a:pPr lvl="1"/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变量赋值 ≈ 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store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指令</a:t>
            </a:r>
          </a:p>
          <a:p>
            <a:pPr lvl="1"/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控制结构 ≈ 跳转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难题是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"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扩展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"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：避免一个个指令地构建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/>
            <a:endParaRPr sz="2000"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2F5EAF2-E6ED-4B0C-B3B8-294A0A1470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5364" y="1391435"/>
            <a:ext cx="6610350" cy="3638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975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CCD9D2D7-9BC5-4537-AFBB-D1106C3970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2099" y="1791945"/>
            <a:ext cx="3315046" cy="3351555"/>
          </a:xfrm>
          <a:prstGeom prst="rect">
            <a:avLst/>
          </a:prstGeom>
        </p:spPr>
      </p:pic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抽象代数</a:t>
            </a:r>
            <a:endParaRPr sz="2800" b="1" dirty="0"/>
          </a:p>
        </p:txBody>
      </p:sp>
      <p:sp>
        <p:nvSpPr>
          <p:cNvPr id="111" name="Google Shape;111;p17"/>
          <p:cNvSpPr txBox="1">
            <a:spLocks noGrp="1"/>
          </p:cNvSpPr>
          <p:nvPr>
            <p:ph type="body" idx="1"/>
          </p:nvPr>
        </p:nvSpPr>
        <p:spPr>
          <a:xfrm>
            <a:off x="786150" y="1261700"/>
            <a:ext cx="7571700" cy="35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定义高级抽象概念，发展抽象概念与操作之间的理论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/>
            <a:endParaRPr sz="2000"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ED59BED-7C0F-4856-A59A-77EAD04CF5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2988" y="1734726"/>
            <a:ext cx="3320377" cy="335155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49D8850-30D3-4A26-B766-6ABE3BDB00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5565" y="1741742"/>
            <a:ext cx="3315046" cy="3401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640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函数式编程简介</a:t>
            </a:r>
            <a:endParaRPr sz="2800" b="1" dirty="0"/>
          </a:p>
        </p:txBody>
      </p:sp>
      <p:pic>
        <p:nvPicPr>
          <p:cNvPr id="10" name="Picture 2" descr="http://5b0988e595225.cdn.sohucs.com/images/20180603/af3523d1f3194ae59015bfb16d8b4d22.jpeg">
            <a:extLst>
              <a:ext uri="{FF2B5EF4-FFF2-40B4-BE49-F238E27FC236}">
                <a16:creationId xmlns:a16="http://schemas.microsoft.com/office/drawing/2014/main" id="{CDB59F37-785D-4BB9-B470-9F475280D6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5174" y="1312677"/>
            <a:ext cx="4658826" cy="3101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http://5b0988e595225.cdn.sohucs.com/images/20180603/8090ea4f96db477bbe596f801faa8c7a.jpeg">
            <a:extLst>
              <a:ext uri="{FF2B5EF4-FFF2-40B4-BE49-F238E27FC236}">
                <a16:creationId xmlns:a16="http://schemas.microsoft.com/office/drawing/2014/main" id="{023F2625-9723-4F4B-B259-15AB9E1F19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12679"/>
            <a:ext cx="4658825" cy="3101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Google Shape;112;p17">
            <a:extLst>
              <a:ext uri="{FF2B5EF4-FFF2-40B4-BE49-F238E27FC236}">
                <a16:creationId xmlns:a16="http://schemas.microsoft.com/office/drawing/2014/main" id="{5DE5BE23-8EEE-4DAE-88FC-EC819D5B38F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372342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函数式编程简介</a:t>
            </a:r>
            <a:endParaRPr sz="2800" b="1" dirty="0"/>
          </a:p>
        </p:txBody>
      </p:sp>
      <p:sp>
        <p:nvSpPr>
          <p:cNvPr id="111" name="Google Shape;111;p17"/>
          <p:cNvSpPr txBox="1">
            <a:spLocks noGrp="1"/>
          </p:cNvSpPr>
          <p:nvPr>
            <p:ph type="body" idx="1"/>
          </p:nvPr>
        </p:nvSpPr>
        <p:spPr>
          <a:xfrm>
            <a:off x="786150" y="1261700"/>
            <a:ext cx="7571700" cy="35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不使用可变变量、赋值、循环等命令式控制结构的编程方式</a:t>
            </a:r>
          </a:p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聚焦于函数：可以被作为生产、消费和组合的值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可以在任何地方被定义，包括在其他函数中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可以像其他值一样，被作为参数或返回值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可以像其它值一样，有一系列操作来组合函数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关键特性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不变性 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Immutability </a:t>
            </a:r>
          </a:p>
          <a:p>
            <a:pPr lvl="1"/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纯函数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Referential transparency 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可替换性（相同的输入总是有相同的输出）</a:t>
            </a:r>
          </a:p>
          <a:p>
            <a:pPr lvl="1"/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偏应用函数 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Partial Applied Function</a:t>
            </a:r>
          </a:p>
          <a:p>
            <a:pPr lvl="1"/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柯里化 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Currying</a:t>
            </a:r>
          </a:p>
          <a:p>
            <a:pPr lvl="1"/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尾递归 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Tail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Recursion</a:t>
            </a:r>
          </a:p>
          <a:p>
            <a:pPr lvl="0"/>
            <a:endParaRPr sz="2000"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589880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不变性 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Immutability </a:t>
            </a:r>
            <a:endParaRPr sz="2800" b="1" dirty="0"/>
          </a:p>
        </p:txBody>
      </p:sp>
      <p:sp>
        <p:nvSpPr>
          <p:cNvPr id="111" name="Google Shape;111;p17"/>
          <p:cNvSpPr txBox="1">
            <a:spLocks noGrp="1"/>
          </p:cNvSpPr>
          <p:nvPr>
            <p:ph type="body" idx="1"/>
          </p:nvPr>
        </p:nvSpPr>
        <p:spPr>
          <a:xfrm>
            <a:off x="786150" y="1050659"/>
            <a:ext cx="7571700" cy="35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对象创建之后字段不可改动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en-US" altLang="zh-CN" sz="1800" dirty="0"/>
              <a:t>Functional Data Structures</a:t>
            </a:r>
          </a:p>
          <a:p>
            <a:pPr lvl="0"/>
            <a:endParaRPr sz="2000"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pic>
        <p:nvPicPr>
          <p:cNvPr id="5" name="Picture 2" descr="List 1">
            <a:extLst>
              <a:ext uri="{FF2B5EF4-FFF2-40B4-BE49-F238E27FC236}">
                <a16:creationId xmlns:a16="http://schemas.microsoft.com/office/drawing/2014/main" id="{29224F39-7917-44CE-9C03-7F97B3159B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5109" y="1887934"/>
            <a:ext cx="2166957" cy="333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52E80FE-D7C3-422B-B0BA-E893D3A48C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973" y="1887934"/>
            <a:ext cx="4117215" cy="3175423"/>
          </a:xfrm>
          <a:prstGeom prst="rect">
            <a:avLst/>
          </a:prstGeom>
        </p:spPr>
      </p:pic>
      <p:pic>
        <p:nvPicPr>
          <p:cNvPr id="7" name="Picture 4" descr="List 2">
            <a:extLst>
              <a:ext uri="{FF2B5EF4-FFF2-40B4-BE49-F238E27FC236}">
                <a16:creationId xmlns:a16="http://schemas.microsoft.com/office/drawing/2014/main" id="{8E96CD7B-0C2A-4B05-ADF5-726CE8FF9D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5111" y="2341825"/>
            <a:ext cx="2166955" cy="716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7220B0F-661B-42FD-A343-0755543155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40551" y="3290748"/>
            <a:ext cx="3575476" cy="1333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565188"/>
      </p:ext>
    </p:extLst>
  </p:cSld>
  <p:clrMapOvr>
    <a:masterClrMapping/>
  </p:clrMapOvr>
</p:sld>
</file>

<file path=ppt/theme/theme1.xml><?xml version="1.0" encoding="utf-8"?>
<a:theme xmlns:a="http://schemas.openxmlformats.org/drawingml/2006/main" name="Cordelia template">
  <a:themeElements>
    <a:clrScheme name="Custom 347">
      <a:dk1>
        <a:srgbClr val="263238"/>
      </a:dk1>
      <a:lt1>
        <a:srgbClr val="FFFFFF"/>
      </a:lt1>
      <a:dk2>
        <a:srgbClr val="607D8B"/>
      </a:dk2>
      <a:lt2>
        <a:srgbClr val="ECEFF1"/>
      </a:lt2>
      <a:accent1>
        <a:srgbClr val="0091EA"/>
      </a:accent1>
      <a:accent2>
        <a:srgbClr val="0053A3"/>
      </a:accent2>
      <a:accent3>
        <a:srgbClr val="607D8B"/>
      </a:accent3>
      <a:accent4>
        <a:srgbClr val="CFD8DC"/>
      </a:accent4>
      <a:accent5>
        <a:srgbClr val="ECEFF1"/>
      </a:accent5>
      <a:accent6>
        <a:srgbClr val="ACDBF8"/>
      </a:accent6>
      <a:hlink>
        <a:srgbClr val="0091EA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725</TotalTime>
  <Words>706</Words>
  <Application>Microsoft Office PowerPoint</Application>
  <PresentationFormat>全屏显示(16:9)</PresentationFormat>
  <Paragraphs>181</Paragraphs>
  <Slides>48</Slides>
  <Notes>48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48</vt:i4>
      </vt:variant>
    </vt:vector>
  </HeadingPairs>
  <TitlesOfParts>
    <vt:vector size="54" baseType="lpstr">
      <vt:lpstr>Arial</vt:lpstr>
      <vt:lpstr>微软雅黑</vt:lpstr>
      <vt:lpstr>宋体</vt:lpstr>
      <vt:lpstr>Roboto Slab</vt:lpstr>
      <vt:lpstr>Source Sans Pro</vt:lpstr>
      <vt:lpstr>Cordelia template</vt:lpstr>
      <vt:lpstr>程序员撸猫指南 ——函数式编程初探</vt:lpstr>
      <vt:lpstr>内容提要</vt:lpstr>
      <vt:lpstr>为什么撸猫</vt:lpstr>
      <vt:lpstr>函数式编程语言简介</vt:lpstr>
      <vt:lpstr>编程范式</vt:lpstr>
      <vt:lpstr>抽象代数</vt:lpstr>
      <vt:lpstr>函数式编程简介</vt:lpstr>
      <vt:lpstr>函数式编程简介</vt:lpstr>
      <vt:lpstr>不变性 Immutability </vt:lpstr>
      <vt:lpstr>不变性 Immutability </vt:lpstr>
      <vt:lpstr>Function</vt:lpstr>
      <vt:lpstr>Function Composition </vt:lpstr>
      <vt:lpstr>Function 作为一等公民 </vt:lpstr>
      <vt:lpstr>偏应用函数 Partial Applied Function</vt:lpstr>
      <vt:lpstr>柯里化 Currying</vt:lpstr>
      <vt:lpstr>柯里化 Currying — Loan Pattern</vt:lpstr>
      <vt:lpstr>尾递归</vt:lpstr>
      <vt:lpstr>纯函数 Referential Transparency </vt:lpstr>
      <vt:lpstr>Demo — 一个web注册服务</vt:lpstr>
      <vt:lpstr>Demo — 一个web注册服务</vt:lpstr>
      <vt:lpstr>Monoid</vt:lpstr>
      <vt:lpstr>Add All The Things</vt:lpstr>
      <vt:lpstr>Add All The Things</vt:lpstr>
      <vt:lpstr>Add All The Things</vt:lpstr>
      <vt:lpstr>Monoid</vt:lpstr>
      <vt:lpstr>Monoid</vt:lpstr>
      <vt:lpstr>应用实例：统计</vt:lpstr>
      <vt:lpstr>Functor</vt:lpstr>
      <vt:lpstr>Functor</vt:lpstr>
      <vt:lpstr>Monad</vt:lpstr>
      <vt:lpstr>Monad</vt:lpstr>
      <vt:lpstr>Monad</vt:lpstr>
      <vt:lpstr>Demo：Try</vt:lpstr>
      <vt:lpstr>Demo: Fail Fast vs Return Fast</vt:lpstr>
      <vt:lpstr>Demo：Future</vt:lpstr>
      <vt:lpstr>Demo : Web 重构</vt:lpstr>
      <vt:lpstr>Demo : Taxi</vt:lpstr>
      <vt:lpstr>Demo : Taxi</vt:lpstr>
      <vt:lpstr>Demo : Taxi</vt:lpstr>
      <vt:lpstr>Demo : Taxi</vt:lpstr>
      <vt:lpstr>Applicative</vt:lpstr>
      <vt:lpstr>应用实例：表单验证</vt:lpstr>
      <vt:lpstr>Applicative vs Monad</vt:lpstr>
      <vt:lpstr>Traverse</vt:lpstr>
      <vt:lpstr>Traverse</vt:lpstr>
      <vt:lpstr>小结</vt:lpstr>
      <vt:lpstr>部分参考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jasonqu(屈国栋)</dc:creator>
  <cp:lastModifiedBy>T149788</cp:lastModifiedBy>
  <cp:revision>105</cp:revision>
  <dcterms:modified xsi:type="dcterms:W3CDTF">2019-11-02T09:47:26Z</dcterms:modified>
</cp:coreProperties>
</file>